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3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3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560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0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843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57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1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0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1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9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6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9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5547-9324-4996-9596-67DDD694055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20A8EA-2CD7-4BC5-B2A0-A7427931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8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065" y="436605"/>
            <a:ext cx="9687697" cy="4845908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Layanan QRIS </a:t>
            </a:r>
          </a:p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Bank SulutGo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357"/>
            <a:ext cx="10515600" cy="54026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800" b="1" i="1" dirty="0" smtClean="0">
                <a:solidFill>
                  <a:srgbClr val="FF0000"/>
                </a:solidFill>
              </a:rPr>
              <a:t>Thank you</a:t>
            </a:r>
            <a:endParaRPr lang="en-US" sz="8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Latar Belakang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Perkembangan </a:t>
            </a:r>
            <a:r>
              <a:rPr lang="en-US" dirty="0"/>
              <a:t>transaksi pembayaran menggunakan QRIS </a:t>
            </a:r>
          </a:p>
          <a:p>
            <a:r>
              <a:rPr lang="en-US" dirty="0" smtClean="0"/>
              <a:t>Kebutuhan </a:t>
            </a:r>
            <a:r>
              <a:rPr lang="en-US" dirty="0"/>
              <a:t>digitalisasi pembayaran Pemda </a:t>
            </a:r>
            <a:endParaRPr lang="en-US" dirty="0" smtClean="0"/>
          </a:p>
          <a:p>
            <a:r>
              <a:rPr lang="en-US" dirty="0" smtClean="0"/>
              <a:t>Optimalisasi </a:t>
            </a:r>
            <a:r>
              <a:rPr lang="en-US" dirty="0"/>
              <a:t>transaksi non tunai </a:t>
            </a:r>
            <a:endParaRPr lang="en-US" dirty="0" smtClean="0"/>
          </a:p>
          <a:p>
            <a:r>
              <a:rPr lang="en-US" dirty="0" smtClean="0"/>
              <a:t>Mendukung program pemerintah Elektronifikasi Transaksi Pemerintah Daerah (ETPD)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5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BSGQRIS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400" dirty="0"/>
              <a:t>Merupakan kanal transaksi pembayaran menggunakan kode QR di seluruh merchant Bank dan non-Bank yang menggunakan logo QRIS.</a:t>
            </a:r>
          </a:p>
          <a:p>
            <a:pPr marL="0" indent="0" algn="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76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6" y="584886"/>
            <a:ext cx="9928654" cy="559207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Bagi Cabang pengelola RKUD, fokus ke OPD yang mengelola pajak &amp; retribusi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Pajak dan retribusi yang akan didaftarkan untuk penerbitan QRIS adalah: </a:t>
            </a:r>
          </a:p>
          <a:p>
            <a:pPr marL="0" indent="0">
              <a:buNone/>
            </a:pPr>
            <a:r>
              <a:rPr lang="en-US" sz="2400" dirty="0" smtClean="0"/>
              <a:t>	• Pajak yang tidak identifikasi Wajib Pajak </a:t>
            </a:r>
          </a:p>
          <a:p>
            <a:pPr marL="0" indent="0">
              <a:buNone/>
            </a:pPr>
            <a:r>
              <a:rPr lang="en-US" sz="2400" dirty="0" smtClean="0"/>
              <a:t>	• Retribusi yang tidak identifikasi Wajib Retribusi</a:t>
            </a:r>
          </a:p>
          <a:p>
            <a:pPr marL="0" indent="0">
              <a:buNone/>
            </a:pPr>
            <a:r>
              <a:rPr lang="en-US" sz="2400" dirty="0" smtClean="0"/>
              <a:t>	Contoh: Retribusi Kebersihan, Retribusi Pariwisata, Retribusi 	Parkir, Retribusi Pasar, Retribusi Kesehatan</a:t>
            </a:r>
          </a:p>
          <a:p>
            <a:pPr marL="0" indent="0">
              <a:buNone/>
            </a:pPr>
            <a:r>
              <a:rPr lang="en-US" sz="2400" dirty="0" smtClean="0"/>
              <a:t>	QRIS yang akan diberikan adalah QRIS statis atau dinamis 	tanpa integrasi ke aplikasi Pemda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9070"/>
            <a:ext cx="10515600" cy="7002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Dokumen Kerjasama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Pemerintah Daerah </a:t>
            </a:r>
          </a:p>
          <a:p>
            <a:pPr marL="0" indent="0">
              <a:buNone/>
            </a:pPr>
            <a:r>
              <a:rPr lang="en-US" dirty="0" smtClean="0"/>
              <a:t>• Surat permohonan dari Dinas terkait </a:t>
            </a:r>
          </a:p>
          <a:p>
            <a:pPr marL="0" indent="0">
              <a:buNone/>
            </a:pPr>
            <a:r>
              <a:rPr lang="en-US" dirty="0" smtClean="0"/>
              <a:t>• Mou atau PKS antara Pemerintah Daerah dan BSG (jika diperlukan).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3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130"/>
            <a:ext cx="10515600" cy="895265"/>
          </a:xfrm>
        </p:spPr>
        <p:txBody>
          <a:bodyPr/>
          <a:lstStyle/>
          <a:p>
            <a:pPr algn="ctr"/>
            <a:r>
              <a:rPr lang="en-US" b="1" dirty="0" smtClean="0"/>
              <a:t>Registrasi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776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•Proses registrasi minimal 5 Hari Kerja sejak Dokumen dikirimkan dan lengkap, maks 7 Hari kerja </a:t>
            </a:r>
          </a:p>
          <a:p>
            <a:pPr marL="0" indent="0">
              <a:buNone/>
            </a:pPr>
            <a:r>
              <a:rPr lang="en-US" dirty="0" smtClean="0"/>
              <a:t>•Dokumen yang tidak lengkap tidak akan diproses registrasi. Petugas Divisi PBJ akan mengembalikan dokumen </a:t>
            </a:r>
          </a:p>
          <a:p>
            <a:pPr marL="0" indent="0">
              <a:buNone/>
            </a:pPr>
            <a:r>
              <a:rPr lang="en-US" dirty="0" smtClean="0"/>
              <a:t>•Tanggung jawab akuisisi registrasi adalah Divisi PBJ </a:t>
            </a:r>
          </a:p>
          <a:p>
            <a:pPr marL="0" indent="0">
              <a:buNone/>
            </a:pPr>
            <a:r>
              <a:rPr lang="en-US" dirty="0" smtClean="0"/>
              <a:t>•Divisi PBJ akan memproses pendaftaran merchant </a:t>
            </a:r>
          </a:p>
          <a:p>
            <a:pPr marL="0" indent="0">
              <a:buNone/>
            </a:pPr>
            <a:r>
              <a:rPr lang="en-US" dirty="0" smtClean="0"/>
              <a:t>•Apabila proses telah selesai maka Divisi PBJ akan menyerahkan User ID ke Cabang/Capem</a:t>
            </a:r>
          </a:p>
          <a:p>
            <a:pPr marL="0" indent="0">
              <a:buNone/>
            </a:pPr>
            <a:r>
              <a:rPr lang="en-US" dirty="0" smtClean="0"/>
              <a:t>• Pendaftaran Merchant&gt;Outlet&gt;Terminal </a:t>
            </a:r>
          </a:p>
          <a:p>
            <a:pPr marL="0" indent="0">
              <a:buNone/>
            </a:pPr>
            <a:r>
              <a:rPr lang="en-US" dirty="0" smtClean="0"/>
              <a:t>• Pengiriman User ID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6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MDR (Merchant Discount Rate)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•Merchant Discount Rate atau MDR merupakan biaya jasa yang dikenakan merchant pada setiap transaksi menggunakan QRIS. •Perhitungan discount rate diatur sebagai berikut: </a:t>
            </a:r>
          </a:p>
          <a:p>
            <a:pPr marL="0" indent="0">
              <a:buNone/>
            </a:pPr>
            <a:r>
              <a:rPr lang="en-US" dirty="0" smtClean="0"/>
              <a:t>❑ UMI (usaha mikro yakni omzet &lt; 300 Juta per tahun) : 0,3% dari transaksi </a:t>
            </a:r>
          </a:p>
          <a:p>
            <a:pPr marL="0" indent="0">
              <a:buNone/>
            </a:pPr>
            <a:r>
              <a:rPr lang="en-US" dirty="0" smtClean="0"/>
              <a:t>❑ UKE (usaha kecil yakni omzet 300 juta – 2,5 M per tahun) : 0,7% dari transaksi </a:t>
            </a:r>
          </a:p>
          <a:p>
            <a:pPr marL="0" indent="0">
              <a:buNone/>
            </a:pPr>
            <a:r>
              <a:rPr lang="en-US" dirty="0" smtClean="0"/>
              <a:t>❑ UME (usaha menengah yakni omzet 2,5 M – 50 M per tahun) : 0,7% dari transaksi </a:t>
            </a:r>
          </a:p>
          <a:p>
            <a:pPr marL="0" indent="0">
              <a:buNone/>
            </a:pPr>
            <a:r>
              <a:rPr lang="en-US" dirty="0" smtClean="0"/>
              <a:t>❑ UBE (usaha besar yakni omzet &gt;50M per tahun) : 0,7% dari transaksi </a:t>
            </a:r>
          </a:p>
          <a:p>
            <a:pPr marL="0" indent="0">
              <a:buNone/>
            </a:pPr>
            <a:r>
              <a:rPr lang="en-US" dirty="0" smtClean="0"/>
              <a:t>❑ Pendidikan : 0,6% dari transaksi </a:t>
            </a:r>
          </a:p>
          <a:p>
            <a:pPr marL="0" indent="0">
              <a:buNone/>
            </a:pPr>
            <a:r>
              <a:rPr lang="en-US" dirty="0" smtClean="0"/>
              <a:t>❑ SPBU, BLU, public service : 0,4% dari transaksi </a:t>
            </a:r>
          </a:p>
          <a:p>
            <a:pPr marL="0" indent="0">
              <a:buNone/>
            </a:pPr>
            <a:r>
              <a:rPr lang="en-US" b="1" dirty="0" smtClean="0"/>
              <a:t>❑ Pemerintah : 0% </a:t>
            </a:r>
          </a:p>
          <a:p>
            <a:pPr marL="0" indent="0">
              <a:buNone/>
            </a:pPr>
            <a:r>
              <a:rPr lang="en-US" dirty="0" smtClean="0"/>
              <a:t>❑ Dinas sosial (Yayasan nirlaba) : 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4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319"/>
            <a:ext cx="10515600" cy="1325563"/>
          </a:xfrm>
        </p:spPr>
        <p:txBody>
          <a:bodyPr/>
          <a:lstStyle/>
          <a:p>
            <a:pPr algn="r"/>
            <a:r>
              <a:rPr lang="en-US" b="1" dirty="0" smtClean="0"/>
              <a:t>Create QR statis dan dinamis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Merchant yang terdaftar untuk QR statis hanya dapat melakukan create QR statis </a:t>
            </a:r>
          </a:p>
          <a:p>
            <a:pPr marL="0" indent="0">
              <a:buNone/>
            </a:pPr>
            <a:r>
              <a:rPr lang="en-US" dirty="0" smtClean="0"/>
              <a:t>•Merchant yang terdaftar untuk QR dinamis hanya dapat melakukan create QR dinamis</a:t>
            </a:r>
          </a:p>
          <a:p>
            <a:pPr marL="0" indent="0">
              <a:buNone/>
            </a:pPr>
            <a:r>
              <a:rPr lang="en-US" dirty="0" smtClean="0"/>
              <a:t>•Create QR statis, merchant akan langsung show QR statis dan pembeli akan melakukan scan QR statis kemudian menginput nominal pembayaran. </a:t>
            </a:r>
          </a:p>
          <a:p>
            <a:pPr marL="0" indent="0">
              <a:buNone/>
            </a:pPr>
            <a:r>
              <a:rPr lang="en-US" dirty="0" smtClean="0"/>
              <a:t>•Create QR dinamis, merchant akan menginput nominal pembayaran kemudian show QR ke pembeli. Pembeli langsung men-scan QR dan menginput PIN transaksi.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Settlement Dana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Settlement dana akan dilakukan dengan ketentuan sebagai berikut: •Transaksi jam 15.01 WITA hari kemarin sd 15.00 hari ini akan dibayarkan hari ini (hari kerja) </a:t>
            </a:r>
          </a:p>
          <a:p>
            <a:pPr marL="0" indent="0">
              <a:buNone/>
            </a:pPr>
            <a:r>
              <a:rPr lang="en-US" dirty="0" smtClean="0"/>
              <a:t>• Pembayaran dilakukan secara bulk (total transaksi)</a:t>
            </a:r>
          </a:p>
          <a:p>
            <a:pPr marL="0" indent="0">
              <a:buNone/>
            </a:pPr>
            <a:r>
              <a:rPr lang="en-US" dirty="0" smtClean="0"/>
              <a:t>• Rincian transaksi dapat dilihat lewat aplikasi </a:t>
            </a:r>
            <a:r>
              <a:rPr lang="en-US" i="1" dirty="0" smtClean="0"/>
              <a:t>BSGMerchant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961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433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PowerPoint Presentation</vt:lpstr>
      <vt:lpstr>Latar Belakang </vt:lpstr>
      <vt:lpstr>BSGQRIS</vt:lpstr>
      <vt:lpstr>PowerPoint Presentation</vt:lpstr>
      <vt:lpstr>Dokumen Kerjasama </vt:lpstr>
      <vt:lpstr>Registrasi</vt:lpstr>
      <vt:lpstr>MDR (Merchant Discount Rate)</vt:lpstr>
      <vt:lpstr>Create QR statis dan dinamis </vt:lpstr>
      <vt:lpstr>Settlement Dana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Cabang Tomohon</dc:creator>
  <cp:lastModifiedBy>Cabang Tomohon</cp:lastModifiedBy>
  <cp:revision>3</cp:revision>
  <dcterms:created xsi:type="dcterms:W3CDTF">2024-02-20T02:46:56Z</dcterms:created>
  <dcterms:modified xsi:type="dcterms:W3CDTF">2024-02-20T02:59:03Z</dcterms:modified>
</cp:coreProperties>
</file>